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0" autoAdjust="0"/>
    <p:restoredTop sz="94660"/>
  </p:normalViewPr>
  <p:slideViewPr>
    <p:cSldViewPr snapToGrid="0">
      <p:cViewPr varScale="1">
        <p:scale>
          <a:sx n="86" d="100"/>
          <a:sy n="86" d="100"/>
        </p:scale>
        <p:origin x="424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B8B7AD-BFF0-4283-A22A-68C6131A82AB}" type="datetimeFigureOut">
              <a:rPr lang="ko-KR" altLang="en-US" smtClean="0"/>
              <a:t>2026-01-20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A5521B-0837-442C-8F56-318CA95ECC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10537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A5521B-0837-442C-8F56-318CA95ECCF3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75054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47B6D5-0450-73C9-F426-617A0C52FE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A9A58412-AF1F-51EA-4121-FDDCDF982EF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BD89B88-9674-1FAC-F032-162CDFD26CB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DFAE52F-E743-4BD8-93E2-268C210D1FE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A5521B-0837-442C-8F56-318CA95ECCF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01138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4AECBB-7E16-F4FB-CF06-27DC0ABB4B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06CAF38-9824-2446-A012-C684291AD28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AAE7D55A-01DC-E1EC-62AE-F6F495A582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E258EA5-FA97-2AFB-9020-9CAACBB9577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A5521B-0837-442C-8F56-318CA95ECCF3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6707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E9A1A2-36F6-7C81-6A67-E6C09D8A93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B9498D1-D68D-A8A6-EE27-0DDC91E0847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42AF44F-1BA7-AEDF-A444-F59A49BF6A4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7130538-1B5B-8F2C-47DD-111B2D5FCE1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A5521B-0837-442C-8F56-318CA95ECCF3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92821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B920A9-E7C0-29BA-3024-3AAC882E5D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453032C-E2EE-A28C-7F18-398A6EB9497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E59A40A-C143-45FB-0A31-E81F7369D8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CA86D22-5C06-49B0-1505-507DF3A9057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A5521B-0837-442C-8F56-318CA95ECCF3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0619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39B3AC-7F65-D755-94C4-827892FAAA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736B330-459E-D955-B565-EE7B7758D1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943B602-4F78-4681-AA97-523CA71B9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5FC61-F11F-4607-B001-923A8BC47EA3}" type="datetimeFigureOut">
              <a:rPr lang="ko-KR" altLang="en-US" smtClean="0"/>
              <a:t>2026-01-20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30973FE-C680-8670-F8F1-76FA72E19F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DB8037A-F51D-6BE9-9AB7-11B28C855B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82BCC4-0620-4958-8E22-03F53D083A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74182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EEF414-C17B-ACB7-F1FF-2F7B0CFAE5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F154078-6A31-EFDE-FF77-18031734CF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E287FBB-87F6-C95C-BBB7-130421DEC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5FC61-F11F-4607-B001-923A8BC47EA3}" type="datetimeFigureOut">
              <a:rPr lang="ko-KR" altLang="en-US" smtClean="0"/>
              <a:t>2026-01-20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4B7924E-7481-4B5C-1FD9-66A88EF33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2A41F4-52F4-387F-F339-FB8A9809A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82BCC4-0620-4958-8E22-03F53D083A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11833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5E952B7-AF26-B970-6F66-5F127D4120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A47310D-79DF-7001-B6D2-0337248E23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56CCF62-9E4F-5D3B-9245-87269EAC27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5FC61-F11F-4607-B001-923A8BC47EA3}" type="datetimeFigureOut">
              <a:rPr lang="ko-KR" altLang="en-US" smtClean="0"/>
              <a:t>2026-01-20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DADC29F-57D9-197C-7CC8-45BF76396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51A659A-9DB8-42A7-7154-B7F005403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82BCC4-0620-4958-8E22-03F53D083A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29177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9A83B2-0572-7A04-E87D-FC78424E5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2BA675-A77F-FA0D-44A0-0E3DB61ED6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50A2D93-8A28-0D0D-82AB-3B4A1AEAB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5FC61-F11F-4607-B001-923A8BC47EA3}" type="datetimeFigureOut">
              <a:rPr lang="ko-KR" altLang="en-US" smtClean="0"/>
              <a:t>2026-01-20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446901A-4CA2-2072-28C6-C2608403A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EDEA327-C5C9-F39B-5D6E-4C0C11CB30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82BCC4-0620-4958-8E22-03F53D083A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1143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AC99C8-18B6-D7FC-ABCB-B3E208C58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A6F19BD-2C6B-0F5D-8BAF-C557989C43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63E8655-C360-D2A5-DC81-BFF521403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5FC61-F11F-4607-B001-923A8BC47EA3}" type="datetimeFigureOut">
              <a:rPr lang="ko-KR" altLang="en-US" smtClean="0"/>
              <a:t>2026-01-20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1217BE8-534D-8EC0-7FA4-822E36576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A0F945B-AB2F-9E8F-D24F-19D494996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82BCC4-0620-4958-8E22-03F53D083A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3218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1129BF-6CCB-0795-F31D-5719A1313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F7C82A5-16E5-A6D0-5DF5-DFD61CB0F1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95F0C53-5393-52E0-A577-E45E965E37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88F8A9B-7644-5EF8-0E74-8481180DFC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5FC61-F11F-4607-B001-923A8BC47EA3}" type="datetimeFigureOut">
              <a:rPr lang="ko-KR" altLang="en-US" smtClean="0"/>
              <a:t>2026-01-20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2BB73E7-0A8A-5725-EB61-756EEDF9F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D0ED6B9-5922-C0B6-E796-0A9DB284D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82BCC4-0620-4958-8E22-03F53D083A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12236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DA28D3-9697-8159-9A1B-C8146B57D0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14E1C7E-786D-5FBE-F2E4-FEF42E575F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49A4F60-92A1-155E-88A7-4521E5E217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1C8E476-EEBB-4003-014D-AE03C404F9B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291EC75-D7DD-4AE3-68F3-F6498CA37C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2F3D283-5CD3-BD40-B4FA-0541E6F01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5FC61-F11F-4607-B001-923A8BC47EA3}" type="datetimeFigureOut">
              <a:rPr lang="ko-KR" altLang="en-US" smtClean="0"/>
              <a:t>2026-01-20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B75EBF9-9E76-EF49-14FE-C8F2CDD9B3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A4BEE34-C5C7-85EE-24FB-FBB344D57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82BCC4-0620-4958-8E22-03F53D083A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46408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9BCC3C-B123-84E4-2808-E20ABCFD3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9E04BCA-A07B-D7CD-049E-59F0C5440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5FC61-F11F-4607-B001-923A8BC47EA3}" type="datetimeFigureOut">
              <a:rPr lang="ko-KR" altLang="en-US" smtClean="0"/>
              <a:t>2026-01-20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0E76800-D545-0635-9F12-5074ABE70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BBE7C54-0DA1-051A-DC58-B73A6B11C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82BCC4-0620-4958-8E22-03F53D083A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34051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8241CAB-97D7-FF9B-71D5-13300A4BBE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5FC61-F11F-4607-B001-923A8BC47EA3}" type="datetimeFigureOut">
              <a:rPr lang="ko-KR" altLang="en-US" smtClean="0"/>
              <a:t>2026-01-20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F6228A0-7D1A-4166-E3AD-4D034F6B7C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E4F2622-612A-2C80-C888-63AC0CD61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82BCC4-0620-4958-8E22-03F53D083A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44654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42883B-0822-F88B-AF1B-1A87E1BE1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AAE3EAC-1763-B438-4DCF-EE4B2DBCFD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ED196DD-3512-F3D9-D486-D7C02B654C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8E80E64-9463-1A77-769F-3569531F09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5FC61-F11F-4607-B001-923A8BC47EA3}" type="datetimeFigureOut">
              <a:rPr lang="ko-KR" altLang="en-US" smtClean="0"/>
              <a:t>2026-01-20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8CBA59C-4EDF-00AD-E9A7-522293F43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9A04A3C-6177-6836-6C5A-186F8A194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82BCC4-0620-4958-8E22-03F53D083A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96661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29D41E-A18C-B3AD-AACC-24920CA317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F76DAB2-BEBF-13EB-4C6D-15D6DF1A23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9244E6A-3ADA-640F-9550-C166A3E6AD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47CB5F1-AF4E-5C34-0B50-41213EA18A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5FC61-F11F-4607-B001-923A8BC47EA3}" type="datetimeFigureOut">
              <a:rPr lang="ko-KR" altLang="en-US" smtClean="0"/>
              <a:t>2026-01-20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1F1E5E2-1703-263B-F2F6-268F8DB58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C9B592D-0329-7009-A2BE-A2C5F2B20F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82BCC4-0620-4958-8E22-03F53D083A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10296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BF8401D-1E69-7B81-CF93-D189C60F23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EB99308-4DD7-6DEC-E5AA-DCDB2D9333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895E4E-41FB-DC09-356B-E6910D54B5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5F5FC61-F11F-4607-B001-923A8BC47EA3}" type="datetimeFigureOut">
              <a:rPr lang="ko-KR" altLang="en-US" smtClean="0"/>
              <a:t>2026-01-20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8375D85-2045-417F-1B5B-BAE7DA33EE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CF78346-9016-C06A-2A33-11A387FE34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182BCC4-0620-4958-8E22-03F53D083A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3191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5FFB59-0F7C-9358-1EF9-8CE8FF6C130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b="1" dirty="0"/>
              <a:t>PVAR</a:t>
            </a:r>
            <a:br>
              <a:rPr lang="en-US" altLang="ko-KR" dirty="0"/>
            </a:br>
            <a:r>
              <a:rPr lang="en-US" altLang="ko-KR" sz="4000" dirty="0"/>
              <a:t>(Physical Vision Augment Robotics)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15F7A50-C3F1-4BED-31A5-85ECE25537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57289"/>
            <a:ext cx="9144000" cy="1655762"/>
          </a:xfrm>
        </p:spPr>
        <p:txBody>
          <a:bodyPr/>
          <a:lstStyle/>
          <a:p>
            <a:r>
              <a:rPr lang="en-US" altLang="ko-KR" b="1" dirty="0"/>
              <a:t>2026 Winter </a:t>
            </a:r>
            <a:r>
              <a:rPr lang="ko-KR" altLang="en-US" b="1" dirty="0" err="1"/>
              <a:t>스마톤</a:t>
            </a:r>
            <a:r>
              <a:rPr lang="ko-KR" altLang="en-US" b="1" dirty="0"/>
              <a:t> </a:t>
            </a:r>
            <a:r>
              <a:rPr lang="en-US" altLang="ko-KR" dirty="0"/>
              <a:t>– </a:t>
            </a:r>
            <a:r>
              <a:rPr lang="en-US" altLang="ko-KR" b="1" dirty="0"/>
              <a:t>Global Minima</a:t>
            </a:r>
          </a:p>
          <a:p>
            <a:endParaRPr lang="en-US" altLang="ko-KR" b="1" dirty="0"/>
          </a:p>
          <a:p>
            <a:r>
              <a:rPr lang="ko-KR" altLang="en-US" dirty="0"/>
              <a:t>김기현</a:t>
            </a:r>
            <a:r>
              <a:rPr lang="en-US" altLang="ko-KR" dirty="0"/>
              <a:t>, </a:t>
            </a:r>
            <a:r>
              <a:rPr lang="ko-KR" altLang="en-US" dirty="0"/>
              <a:t>이예은</a:t>
            </a:r>
          </a:p>
        </p:txBody>
      </p:sp>
    </p:spTree>
    <p:extLst>
      <p:ext uri="{BB962C8B-B14F-4D97-AF65-F5344CB8AC3E}">
        <p14:creationId xmlns:p14="http://schemas.microsoft.com/office/powerpoint/2010/main" val="24817500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7A175C-E928-3326-D6DF-3DC6974B83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Previous Work</a:t>
            </a:r>
            <a:endParaRPr lang="ko-KR" altLang="en-US" b="1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6EB1C72-8756-4FFC-7160-F6FFCC90BF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400" dirty="0"/>
              <a:t>Physical AI – </a:t>
            </a:r>
            <a:r>
              <a:rPr lang="ko-KR" altLang="en-US" sz="2400" dirty="0"/>
              <a:t>물리 세계에 대한 이해</a:t>
            </a:r>
            <a:endParaRPr lang="en-US" altLang="ko-KR" sz="24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FE6BE88-390D-FAC1-2739-A61BCF5DA0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0107" y="2615271"/>
            <a:ext cx="6571785" cy="3696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6669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54F294-A5DF-20F7-25A7-84E549749A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148271-0447-435D-A969-8E8D08381C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Previous Work</a:t>
            </a:r>
            <a:endParaRPr lang="ko-KR" altLang="en-US" b="1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EC93B66-B102-62FF-8048-5DFF8F58D6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400" dirty="0"/>
              <a:t>Tactile Sensor - </a:t>
            </a:r>
            <a:r>
              <a:rPr lang="ko-KR" altLang="en-US" sz="2400" dirty="0"/>
              <a:t>로봇에게 물체의 잡힘에 대한 이해 학습</a:t>
            </a:r>
            <a:endParaRPr lang="en-US" altLang="ko-KR" sz="2400" dirty="0"/>
          </a:p>
        </p:txBody>
      </p:sp>
      <p:pic>
        <p:nvPicPr>
          <p:cNvPr id="2050" name="Picture 2" descr="Why Tactile Intelligence Is the Future of Robotic Grasping - IEEE Spectrum">
            <a:extLst>
              <a:ext uri="{FF2B5EF4-FFF2-40B4-BE49-F238E27FC236}">
                <a16:creationId xmlns:a16="http://schemas.microsoft.com/office/drawing/2014/main" id="{3C563457-5388-953B-0002-B57481F55C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7008" y="2368085"/>
            <a:ext cx="6237983" cy="3943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05608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23AFD0-0D25-BDCE-5B05-61BD32D224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FC02CE-9F71-D98F-2070-E0D6AE708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Previous Work</a:t>
            </a:r>
            <a:endParaRPr lang="ko-KR" altLang="en-US" b="1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1539C36-D0AC-BE2A-FAAA-8F3F29BD0B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669859" cy="4351338"/>
          </a:xfrm>
        </p:spPr>
        <p:txBody>
          <a:bodyPr>
            <a:normAutofit/>
          </a:bodyPr>
          <a:lstStyle/>
          <a:p>
            <a:r>
              <a:rPr lang="en-US" altLang="ko-KR" sz="2400" dirty="0"/>
              <a:t>VLM – </a:t>
            </a:r>
            <a:r>
              <a:rPr lang="ko-KR" altLang="en-US" sz="2400" dirty="0"/>
              <a:t>다량의 데이터로 사전 학습된 모델로 물리 세계에 대한 이해를 지원</a:t>
            </a:r>
            <a:endParaRPr lang="en-US" altLang="ko-KR" sz="2400" dirty="0"/>
          </a:p>
        </p:txBody>
      </p:sp>
      <p:pic>
        <p:nvPicPr>
          <p:cNvPr id="3074" name="Picture 2" descr="멀티모달 VLM 기술 동향 – 한컴테크">
            <a:extLst>
              <a:ext uri="{FF2B5EF4-FFF2-40B4-BE49-F238E27FC236}">
                <a16:creationId xmlns:a16="http://schemas.microsoft.com/office/drawing/2014/main" id="{C3C36F01-EEC2-2570-6793-BE04EB459C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5307" y="2538868"/>
            <a:ext cx="7181385" cy="3773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25575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74E721-C727-E36E-C8CF-FA69446B85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B8BAA0-B997-E1FB-7931-34406788BA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Limitation</a:t>
            </a:r>
            <a:endParaRPr lang="ko-KR" altLang="en-US" b="1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C5503C-CD86-01BC-988D-EA9CC58543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409664" cy="4351338"/>
          </a:xfrm>
        </p:spPr>
        <p:txBody>
          <a:bodyPr>
            <a:normAutofit/>
          </a:bodyPr>
          <a:lstStyle/>
          <a:p>
            <a:r>
              <a:rPr lang="ko-KR" altLang="en-US" sz="2400" dirty="0"/>
              <a:t>잡는 부분에 대한 물리적 이해를 하기에는 현재로서는 한계가 존재</a:t>
            </a:r>
            <a:endParaRPr lang="en-US" altLang="ko-KR" sz="2400" dirty="0"/>
          </a:p>
          <a:p>
            <a:r>
              <a:rPr lang="ko-KR" altLang="en-US" sz="2400" dirty="0"/>
              <a:t>물리적 이해를 위해 </a:t>
            </a:r>
            <a:r>
              <a:rPr lang="en-US" altLang="ko-KR" sz="2400" dirty="0"/>
              <a:t>Tactile</a:t>
            </a:r>
            <a:r>
              <a:rPr lang="ko-KR" altLang="en-US" sz="2400" dirty="0"/>
              <a:t>을 사용해도 부가적인 장비가 필요</a:t>
            </a:r>
            <a:endParaRPr lang="en-US" altLang="ko-KR" sz="2400" dirty="0"/>
          </a:p>
          <a:p>
            <a:r>
              <a:rPr lang="ko-KR" altLang="en-US" sz="2400" dirty="0"/>
              <a:t>대형 데이터를 수집한 모델의 물리적 이해와 활용을 잘 적용하지 못함</a:t>
            </a:r>
            <a:endParaRPr lang="en-US" altLang="ko-KR" sz="2400" dirty="0"/>
          </a:p>
        </p:txBody>
      </p:sp>
      <p:pic>
        <p:nvPicPr>
          <p:cNvPr id="4098" name="Picture 2" descr="Vacuum-based soft gripper for handling sensitive, delicate objects">
            <a:extLst>
              <a:ext uri="{FF2B5EF4-FFF2-40B4-BE49-F238E27FC236}">
                <a16:creationId xmlns:a16="http://schemas.microsoft.com/office/drawing/2014/main" id="{420AFFBB-008A-151E-4588-61EB76C9FA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531" y="3305949"/>
            <a:ext cx="3354659" cy="3186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택타일 센서 | 에이딘로보틱스">
            <a:extLst>
              <a:ext uri="{FF2B5EF4-FFF2-40B4-BE49-F238E27FC236}">
                <a16:creationId xmlns:a16="http://schemas.microsoft.com/office/drawing/2014/main" id="{4E106C69-D5A1-4B5D-D1BC-66C99625B7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3190" y="4031031"/>
            <a:ext cx="2667000" cy="2000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Google Noto Color Emoji 15.0의 💸 날개 달린 돈">
            <a:extLst>
              <a:ext uri="{FF2B5EF4-FFF2-40B4-BE49-F238E27FC236}">
                <a16:creationId xmlns:a16="http://schemas.microsoft.com/office/drawing/2014/main" id="{A5A1DBF9-498D-0ECB-D02C-FFCBEBC3E7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9508" y="3715119"/>
            <a:ext cx="1146716" cy="11467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04B311A3-BDA4-CA5B-8489-E9895C95A84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31512" y="3831576"/>
            <a:ext cx="4002086" cy="2001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9955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BB78D4-C626-EF2D-C082-8FF53C2ACB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DCF5E3-23E2-38B2-4564-AD537B41A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Solution</a:t>
            </a:r>
            <a:endParaRPr lang="ko-KR" altLang="en-US" b="1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CDB22DD-A0B0-DF31-6500-20B45D7957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409664" cy="1415663"/>
          </a:xfrm>
        </p:spPr>
        <p:txBody>
          <a:bodyPr>
            <a:normAutofit/>
          </a:bodyPr>
          <a:lstStyle/>
          <a:p>
            <a:r>
              <a:rPr lang="ko-KR" altLang="en-US" sz="2400" dirty="0"/>
              <a:t>대형 데이터로 학습된 </a:t>
            </a:r>
            <a:r>
              <a:rPr lang="en-US" altLang="ko-KR" sz="2400" dirty="0"/>
              <a:t>VLM</a:t>
            </a:r>
            <a:r>
              <a:rPr lang="ko-KR" altLang="en-US" sz="2400" dirty="0"/>
              <a:t>의 객체 인지 기능을 활용</a:t>
            </a:r>
            <a:endParaRPr lang="en-US" altLang="ko-KR" sz="2400" dirty="0"/>
          </a:p>
          <a:p>
            <a:r>
              <a:rPr lang="ko-KR" altLang="en-US" sz="2400" dirty="0"/>
              <a:t>객체의 특성을 고려한 다각도 뷰 생성</a:t>
            </a:r>
            <a:endParaRPr lang="en-US" altLang="ko-KR" sz="2400" dirty="0"/>
          </a:p>
          <a:p>
            <a:r>
              <a:rPr lang="ko-KR" altLang="en-US" sz="2400" dirty="0"/>
              <a:t>학습 기반이 아닌 </a:t>
            </a:r>
            <a:r>
              <a:rPr lang="en-US" altLang="ko-KR" sz="2400" dirty="0"/>
              <a:t>inference </a:t>
            </a:r>
            <a:r>
              <a:rPr lang="ko-KR" altLang="en-US" sz="2400" dirty="0"/>
              <a:t>기반</a:t>
            </a:r>
            <a:endParaRPr lang="en-US" altLang="ko-KR" sz="24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88CA396-BA5E-0E57-BC6C-0F295EF88D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229" y="3942576"/>
            <a:ext cx="3228278" cy="2152186"/>
          </a:xfrm>
          <a:prstGeom prst="rect">
            <a:avLst/>
          </a:prstGeom>
        </p:spPr>
      </p:pic>
      <p:pic>
        <p:nvPicPr>
          <p:cNvPr id="5124" name="Picture 4" descr="Robot emoji Images - Free Download on Freepik">
            <a:extLst>
              <a:ext uri="{FF2B5EF4-FFF2-40B4-BE49-F238E27FC236}">
                <a16:creationId xmlns:a16="http://schemas.microsoft.com/office/drawing/2014/main" id="{26E9FA90-9E7E-2C65-253E-753CFBEA3F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9736" y="4628064"/>
            <a:ext cx="1765610" cy="1765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말풍선: 모서리가 둥근 사각형 5">
            <a:extLst>
              <a:ext uri="{FF2B5EF4-FFF2-40B4-BE49-F238E27FC236}">
                <a16:creationId xmlns:a16="http://schemas.microsoft.com/office/drawing/2014/main" id="{7FE17974-F67A-0513-3726-0A8D90A2B739}"/>
              </a:ext>
            </a:extLst>
          </p:cNvPr>
          <p:cNvSpPr/>
          <p:nvPr/>
        </p:nvSpPr>
        <p:spPr>
          <a:xfrm>
            <a:off x="4066478" y="3469046"/>
            <a:ext cx="2423532" cy="1122585"/>
          </a:xfrm>
          <a:prstGeom prst="wedgeRoundRectCallou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ysClr val="windowText" lastClr="000000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이 이미지에서 어떤 객체가 중요하구나</a:t>
            </a:r>
            <a:r>
              <a:rPr lang="en-US" altLang="ko-KR" sz="1600" dirty="0">
                <a:solidFill>
                  <a:sysClr val="windowText" lastClr="000000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! </a:t>
            </a:r>
            <a:r>
              <a:rPr lang="ko-KR" altLang="en-US" sz="1600" dirty="0">
                <a:solidFill>
                  <a:sysClr val="windowText" lastClr="000000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물체에 대한 물리적 특성이 어떻게 되지</a:t>
            </a:r>
            <a:r>
              <a:rPr lang="en-US" altLang="ko-KR" sz="1600" dirty="0">
                <a:solidFill>
                  <a:sysClr val="windowText" lastClr="000000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?</a:t>
            </a:r>
            <a:endParaRPr lang="ko-KR" altLang="en-US" sz="1600" dirty="0">
              <a:solidFill>
                <a:sysClr val="windowText" lastClr="000000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BBC60F90-EB60-3797-8350-A33EC76848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89587" y="3809379"/>
            <a:ext cx="3322133" cy="2214755"/>
          </a:xfrm>
          <a:prstGeom prst="rect">
            <a:avLst/>
          </a:prstGeom>
        </p:spPr>
      </p:pic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626DEE46-B7C4-14B0-5CF9-58C8AFDDBB45}"/>
              </a:ext>
            </a:extLst>
          </p:cNvPr>
          <p:cNvSpPr/>
          <p:nvPr/>
        </p:nvSpPr>
        <p:spPr>
          <a:xfrm>
            <a:off x="7017369" y="4735129"/>
            <a:ext cx="1144859" cy="56708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92371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2DEB24-3F8D-D4E6-9513-95BB0EF1D9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6F81BF-6406-CC99-8EBD-EA3009A13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Pipeline</a:t>
            </a:r>
            <a:endParaRPr lang="ko-KR" altLang="en-US" b="1" dirty="0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6606DA63-238C-E8A4-35AA-3FD3C67B18A4}"/>
              </a:ext>
            </a:extLst>
          </p:cNvPr>
          <p:cNvGrpSpPr/>
          <p:nvPr/>
        </p:nvGrpSpPr>
        <p:grpSpPr>
          <a:xfrm>
            <a:off x="838200" y="2326888"/>
            <a:ext cx="10354413" cy="2594517"/>
            <a:chOff x="633185" y="1353015"/>
            <a:chExt cx="8900638" cy="2230243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90AF22CD-1222-CB7B-2F10-6976D37A8397}"/>
                </a:ext>
              </a:extLst>
            </p:cNvPr>
            <p:cNvSpPr/>
            <p:nvPr/>
          </p:nvSpPr>
          <p:spPr>
            <a:xfrm>
              <a:off x="633185" y="2215375"/>
              <a:ext cx="1827518" cy="1367883"/>
            </a:xfrm>
            <a:prstGeom prst="rect">
              <a:avLst/>
            </a:prstGeom>
            <a:solidFill>
              <a:schemeClr val="tx2">
                <a:lumMod val="50000"/>
                <a:lumOff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Video or image</a:t>
              </a:r>
            </a:p>
            <a:p>
              <a:pPr algn="ctr"/>
              <a:r>
                <a:rPr lang="en-US" altLang="ko-KR" dirty="0"/>
                <a:t>(Segmentation)</a:t>
              </a: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A0D254D7-3780-6F1A-6C2F-7CCE186DC3BB}"/>
                </a:ext>
              </a:extLst>
            </p:cNvPr>
            <p:cNvSpPr/>
            <p:nvPr/>
          </p:nvSpPr>
          <p:spPr>
            <a:xfrm>
              <a:off x="1405055" y="1353015"/>
              <a:ext cx="1055648" cy="60216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Prompt</a:t>
              </a:r>
              <a:endParaRPr lang="ko-KR" altLang="en-US" dirty="0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15D99F08-E60A-7A1A-3BC7-25EB814DD11C}"/>
                </a:ext>
              </a:extLst>
            </p:cNvPr>
            <p:cNvSpPr/>
            <p:nvPr/>
          </p:nvSpPr>
          <p:spPr>
            <a:xfrm>
              <a:off x="3311912" y="2215375"/>
              <a:ext cx="2561064" cy="1367883"/>
            </a:xfrm>
            <a:prstGeom prst="rect">
              <a:avLst/>
            </a:prstGeom>
            <a:gradFill flip="none" rotWithShape="1">
              <a:gsLst>
                <a:gs pos="0">
                  <a:srgbClr val="F6C6AD"/>
                </a:gs>
                <a:gs pos="100000">
                  <a:srgbClr val="4E95D9"/>
                </a:gs>
              </a:gsLst>
              <a:path path="circle">
                <a:fillToRect l="100000" t="100000"/>
              </a:path>
              <a:tileRect r="-100000" b="-100000"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VLM</a:t>
              </a:r>
              <a:endParaRPr lang="ko-KR" altLang="en-US" dirty="0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77FC53EB-C838-F4BE-4E60-5F8712F2FF69}"/>
                </a:ext>
              </a:extLst>
            </p:cNvPr>
            <p:cNvSpPr/>
            <p:nvPr/>
          </p:nvSpPr>
          <p:spPr>
            <a:xfrm>
              <a:off x="6639843" y="2215373"/>
              <a:ext cx="1240623" cy="1367883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Generator</a:t>
              </a:r>
              <a:endParaRPr lang="ko-KR" altLang="en-US" dirty="0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974BB2D7-D4A3-D5F7-8534-EE2E79ACF0F1}"/>
                </a:ext>
              </a:extLst>
            </p:cNvPr>
            <p:cNvSpPr/>
            <p:nvPr/>
          </p:nvSpPr>
          <p:spPr>
            <a:xfrm>
              <a:off x="8551704" y="2215374"/>
              <a:ext cx="982119" cy="1367883"/>
            </a:xfrm>
            <a:prstGeom prst="rect">
              <a:avLst/>
            </a:prstGeom>
            <a:solidFill>
              <a:schemeClr val="tx2">
                <a:lumMod val="50000"/>
                <a:lumOff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Output</a:t>
              </a:r>
              <a:endParaRPr lang="ko-KR" altLang="en-US" dirty="0"/>
            </a:p>
          </p:txBody>
        </p:sp>
        <p:cxnSp>
          <p:nvCxnSpPr>
            <p:cNvPr id="11" name="직선 화살표 연결선 10">
              <a:extLst>
                <a:ext uri="{FF2B5EF4-FFF2-40B4-BE49-F238E27FC236}">
                  <a16:creationId xmlns:a16="http://schemas.microsoft.com/office/drawing/2014/main" id="{F6368A0F-49D2-8F60-E10B-8C59DCFEE1A9}"/>
                </a:ext>
              </a:extLst>
            </p:cNvPr>
            <p:cNvCxnSpPr>
              <a:cxnSpLocks/>
              <a:stCxn id="6" idx="3"/>
              <a:endCxn id="8" idx="1"/>
            </p:cNvCxnSpPr>
            <p:nvPr/>
          </p:nvCxnSpPr>
          <p:spPr>
            <a:xfrm>
              <a:off x="2460703" y="2899317"/>
              <a:ext cx="851209" cy="0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화살표 연결선 11">
              <a:extLst>
                <a:ext uri="{FF2B5EF4-FFF2-40B4-BE49-F238E27FC236}">
                  <a16:creationId xmlns:a16="http://schemas.microsoft.com/office/drawing/2014/main" id="{C919C986-DCE6-891C-A359-396254BC5AD7}"/>
                </a:ext>
              </a:extLst>
            </p:cNvPr>
            <p:cNvCxnSpPr>
              <a:cxnSpLocks/>
              <a:stCxn id="7" idx="3"/>
              <a:endCxn id="8" idx="1"/>
            </p:cNvCxnSpPr>
            <p:nvPr/>
          </p:nvCxnSpPr>
          <p:spPr>
            <a:xfrm>
              <a:off x="2460703" y="1654098"/>
              <a:ext cx="851209" cy="1245219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화살표 연결선 12">
              <a:extLst>
                <a:ext uri="{FF2B5EF4-FFF2-40B4-BE49-F238E27FC236}">
                  <a16:creationId xmlns:a16="http://schemas.microsoft.com/office/drawing/2014/main" id="{9DD19207-E920-0240-D1A1-A0D3EA952C54}"/>
                </a:ext>
              </a:extLst>
            </p:cNvPr>
            <p:cNvCxnSpPr>
              <a:cxnSpLocks/>
              <a:stCxn id="8" idx="3"/>
              <a:endCxn id="9" idx="1"/>
            </p:cNvCxnSpPr>
            <p:nvPr/>
          </p:nvCxnSpPr>
          <p:spPr>
            <a:xfrm flipV="1">
              <a:off x="5872976" y="2899315"/>
              <a:ext cx="766867" cy="2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화살표 연결선 13">
              <a:extLst>
                <a:ext uri="{FF2B5EF4-FFF2-40B4-BE49-F238E27FC236}">
                  <a16:creationId xmlns:a16="http://schemas.microsoft.com/office/drawing/2014/main" id="{8662BB33-AA31-2924-A902-32994999A375}"/>
                </a:ext>
              </a:extLst>
            </p:cNvPr>
            <p:cNvCxnSpPr>
              <a:cxnSpLocks/>
              <a:stCxn id="9" idx="3"/>
              <a:endCxn id="10" idx="1"/>
            </p:cNvCxnSpPr>
            <p:nvPr/>
          </p:nvCxnSpPr>
          <p:spPr>
            <a:xfrm>
              <a:off x="7880466" y="2899315"/>
              <a:ext cx="671238" cy="1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E6160D5-66A5-05F5-5335-0728EA8098E5}"/>
                </a:ext>
              </a:extLst>
            </p:cNvPr>
            <p:cNvSpPr txBox="1"/>
            <p:nvPr/>
          </p:nvSpPr>
          <p:spPr>
            <a:xfrm>
              <a:off x="5915516" y="2529982"/>
              <a:ext cx="6089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Text</a:t>
              </a:r>
            </a:p>
          </p:txBody>
        </p:sp>
        <p:cxnSp>
          <p:nvCxnSpPr>
            <p:cNvPr id="16" name="연결선: 꺾임 15">
              <a:extLst>
                <a:ext uri="{FF2B5EF4-FFF2-40B4-BE49-F238E27FC236}">
                  <a16:creationId xmlns:a16="http://schemas.microsoft.com/office/drawing/2014/main" id="{5A5B232F-0285-7D2C-FFB8-BABD02BE9E5B}"/>
                </a:ext>
              </a:extLst>
            </p:cNvPr>
            <p:cNvCxnSpPr>
              <a:cxnSpLocks/>
              <a:stCxn id="6" idx="2"/>
              <a:endCxn id="9" idx="1"/>
            </p:cNvCxnSpPr>
            <p:nvPr/>
          </p:nvCxnSpPr>
          <p:spPr>
            <a:xfrm rot="5400000" flipH="1" flipV="1">
              <a:off x="3751421" y="694837"/>
              <a:ext cx="683943" cy="5092899"/>
            </a:xfrm>
            <a:prstGeom prst="bentConnector4">
              <a:avLst>
                <a:gd name="adj1" fmla="val -33424"/>
                <a:gd name="adj2" fmla="val 97002"/>
              </a:avLst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324615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7DE0CB-F206-1A16-7505-84CEF0528F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903A56-A720-57A9-BE9E-7E4BDC8A78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Demo</a:t>
            </a:r>
            <a:endParaRPr lang="ko-KR" altLang="en-US" b="1" dirty="0"/>
          </a:p>
        </p:txBody>
      </p:sp>
      <p:pic>
        <p:nvPicPr>
          <p:cNvPr id="4" name="그림 3" descr="텍스트, 개, 스크린샷, 야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95C45DE-7B79-F52B-F0BF-907AF67734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4708" y="1137424"/>
            <a:ext cx="4531450" cy="4984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2302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</TotalTime>
  <Words>132</Words>
  <Application>Microsoft Office PowerPoint</Application>
  <PresentationFormat>와이드스크린</PresentationFormat>
  <Paragraphs>33</Paragraphs>
  <Slides>8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2" baseType="lpstr">
      <vt:lpstr>맑은 고딕</vt:lpstr>
      <vt:lpstr>휴먼매직체</vt:lpstr>
      <vt:lpstr>Arial</vt:lpstr>
      <vt:lpstr>Office 테마</vt:lpstr>
      <vt:lpstr>PVAR (Physical Vision Augment Robotics)</vt:lpstr>
      <vt:lpstr>Previous Work</vt:lpstr>
      <vt:lpstr>Previous Work</vt:lpstr>
      <vt:lpstr>Previous Work</vt:lpstr>
      <vt:lpstr>Limitation</vt:lpstr>
      <vt:lpstr>Solution</vt:lpstr>
      <vt:lpstr>Pipeline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Gihyeon Kim</dc:creator>
  <cp:lastModifiedBy>Gihyeon Kim</cp:lastModifiedBy>
  <cp:revision>8</cp:revision>
  <dcterms:created xsi:type="dcterms:W3CDTF">2026-01-20T13:15:42Z</dcterms:created>
  <dcterms:modified xsi:type="dcterms:W3CDTF">2026-01-20T14:57:51Z</dcterms:modified>
</cp:coreProperties>
</file>

<file path=docProps/thumbnail.jpeg>
</file>